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57" r:id="rId3"/>
    <p:sldId id="258" r:id="rId4"/>
    <p:sldId id="259" r:id="rId5"/>
    <p:sldId id="288" r:id="rId6"/>
    <p:sldId id="260" r:id="rId7"/>
    <p:sldId id="291" r:id="rId8"/>
    <p:sldId id="263" r:id="rId9"/>
    <p:sldId id="264" r:id="rId10"/>
    <p:sldId id="267" r:id="rId11"/>
    <p:sldId id="268" r:id="rId12"/>
    <p:sldId id="293" r:id="rId13"/>
    <p:sldId id="269" r:id="rId14"/>
    <p:sldId id="270" r:id="rId15"/>
    <p:sldId id="271" r:id="rId16"/>
    <p:sldId id="273" r:id="rId17"/>
    <p:sldId id="294" r:id="rId18"/>
    <p:sldId id="274" r:id="rId19"/>
    <p:sldId id="276" r:id="rId20"/>
    <p:sldId id="275" r:id="rId21"/>
    <p:sldId id="266" r:id="rId22"/>
    <p:sldId id="295"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85" autoAdjust="0"/>
  </p:normalViewPr>
  <p:slideViewPr>
    <p:cSldViewPr snapToGrid="0">
      <p:cViewPr varScale="1">
        <p:scale>
          <a:sx n="60" d="100"/>
          <a:sy n="60" d="100"/>
        </p:scale>
        <p:origin x="7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ata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240111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15</a:t>
            </a:fld>
            <a:endParaRPr lang="en-US"/>
          </a:p>
        </p:txBody>
      </p:sp>
    </p:spTree>
    <p:extLst>
      <p:ext uri="{BB962C8B-B14F-4D97-AF65-F5344CB8AC3E}">
        <p14:creationId xmlns:p14="http://schemas.microsoft.com/office/powerpoint/2010/main" val="247421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16</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F7C66-0EBB-0AB9-83AC-A1E931335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7C320-B429-3837-5337-F07C09ABB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70656-F083-B5A8-8BF2-BB1B16AF9CEA}"/>
              </a:ext>
            </a:extLst>
          </p:cNvPr>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a:extLst>
              <a:ext uri="{FF2B5EF4-FFF2-40B4-BE49-F238E27FC236}">
                <a16:creationId xmlns:a16="http://schemas.microsoft.com/office/drawing/2014/main" id="{93B62FE3-516A-41E8-9003-F01A9CB16BC8}"/>
              </a:ext>
            </a:extLst>
          </p:cNvPr>
          <p:cNvSpPr>
            <a:spLocks noGrp="1"/>
          </p:cNvSpPr>
          <p:nvPr>
            <p:ph type="sldNum" sz="quarter" idx="5"/>
          </p:nvPr>
        </p:nvSpPr>
        <p:spPr/>
        <p:txBody>
          <a:bodyPr/>
          <a:lstStyle/>
          <a:p>
            <a:fld id="{DE54F22B-1B02-4873-9C88-FE93B1047223}" type="slidenum">
              <a:rPr lang="en-US" smtClean="0"/>
              <a:t>17</a:t>
            </a:fld>
            <a:endParaRPr lang="en-US"/>
          </a:p>
        </p:txBody>
      </p:sp>
    </p:spTree>
    <p:extLst>
      <p:ext uri="{BB962C8B-B14F-4D97-AF65-F5344CB8AC3E}">
        <p14:creationId xmlns:p14="http://schemas.microsoft.com/office/powerpoint/2010/main" val="2679080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18</a:t>
            </a:fld>
            <a:endParaRPr lang="en-US"/>
          </a:p>
        </p:txBody>
      </p:sp>
    </p:spTree>
    <p:extLst>
      <p:ext uri="{BB962C8B-B14F-4D97-AF65-F5344CB8AC3E}">
        <p14:creationId xmlns:p14="http://schemas.microsoft.com/office/powerpoint/2010/main" val="421520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19</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20</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21</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23</a:t>
            </a:fld>
            <a:endParaRPr lang="en-US"/>
          </a:p>
        </p:txBody>
      </p:sp>
    </p:spTree>
    <p:extLst>
      <p:ext uri="{BB962C8B-B14F-4D97-AF65-F5344CB8AC3E}">
        <p14:creationId xmlns:p14="http://schemas.microsoft.com/office/powerpoint/2010/main" val="159507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341893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6</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207069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E02CB-8023-14C8-F9CC-206C04114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4ED7A-2691-CECC-C1D9-19075B190B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17C53-86CF-C86E-5A83-BE29AF01BA46}"/>
              </a:ext>
            </a:extLst>
          </p:cNvPr>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a:extLst>
              <a:ext uri="{FF2B5EF4-FFF2-40B4-BE49-F238E27FC236}">
                <a16:creationId xmlns:a16="http://schemas.microsoft.com/office/drawing/2014/main" id="{F0307F01-E38B-1731-083F-091ED61685DC}"/>
              </a:ext>
            </a:extLst>
          </p:cNvPr>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46556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6.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9.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2.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New Graduate Rotation Program– Guidance, Navigation &amp; Control</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8" name="Picture 7" descr="A graph of a circular object with red lines&#10;&#10;Description automatically generated">
            <a:extLst>
              <a:ext uri="{FF2B5EF4-FFF2-40B4-BE49-F238E27FC236}">
                <a16:creationId xmlns:a16="http://schemas.microsoft.com/office/drawing/2014/main" id="{908260D3-3F9A-CDE1-1357-4B4AC8C47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86" y="1559844"/>
            <a:ext cx="5333333" cy="4000000"/>
          </a:xfrm>
          <a:prstGeom prst="rect">
            <a:avLst/>
          </a:prstGeom>
        </p:spPr>
      </p:pic>
      <p:pic>
        <p:nvPicPr>
          <p:cNvPr id="10" name="Picture 9" descr="A graph of a curve&#10;&#10;Description automatically generated">
            <a:extLst>
              <a:ext uri="{FF2B5EF4-FFF2-40B4-BE49-F238E27FC236}">
                <a16:creationId xmlns:a16="http://schemas.microsoft.com/office/drawing/2014/main" id="{C75FFB94-D3F1-69D8-8A24-105F552FD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961" y="1559844"/>
            <a:ext cx="5333333" cy="4000000"/>
          </a:xfrm>
          <a:prstGeom prst="rect">
            <a:avLst/>
          </a:prstGeom>
        </p:spPr>
      </p:pic>
      <p:pic>
        <p:nvPicPr>
          <p:cNvPr id="14" name="Picture 13">
            <a:extLst>
              <a:ext uri="{FF2B5EF4-FFF2-40B4-BE49-F238E27FC236}">
                <a16:creationId xmlns:a16="http://schemas.microsoft.com/office/drawing/2014/main" id="{C353C4C3-D7F9-1584-2C21-72C3839B9EC6}"/>
              </a:ext>
            </a:extLst>
          </p:cNvPr>
          <p:cNvPicPr>
            <a:picLocks noChangeAspect="1"/>
          </p:cNvPicPr>
          <p:nvPr/>
        </p:nvPicPr>
        <p:blipFill>
          <a:blip r:embed="rId5"/>
          <a:stretch>
            <a:fillRect/>
          </a:stretch>
        </p:blipFill>
        <p:spPr>
          <a:xfrm>
            <a:off x="7714197" y="5994028"/>
            <a:ext cx="1564524" cy="804613"/>
          </a:xfrm>
          <a:prstGeom prst="rect">
            <a:avLst/>
          </a:prstGeom>
        </p:spPr>
      </p:pic>
      <p:pic>
        <p:nvPicPr>
          <p:cNvPr id="18" name="Picture 17">
            <a:extLst>
              <a:ext uri="{FF2B5EF4-FFF2-40B4-BE49-F238E27FC236}">
                <a16:creationId xmlns:a16="http://schemas.microsoft.com/office/drawing/2014/main" id="{8990E628-149B-A7AB-0ACF-EB57FA46CC78}"/>
              </a:ext>
            </a:extLst>
          </p:cNvPr>
          <p:cNvPicPr>
            <a:picLocks noChangeAspect="1"/>
          </p:cNvPicPr>
          <p:nvPr/>
        </p:nvPicPr>
        <p:blipFill>
          <a:blip r:embed="rId6"/>
          <a:stretch>
            <a:fillRect/>
          </a:stretch>
        </p:blipFill>
        <p:spPr>
          <a:xfrm>
            <a:off x="1700567" y="5934670"/>
            <a:ext cx="4110378" cy="69165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59110-87A9-4A88-7947-9FEC48629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C7280-DAEF-F073-0490-DE4E7E519CF7}"/>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12" name="TextBox 11">
            <a:extLst>
              <a:ext uri="{FF2B5EF4-FFF2-40B4-BE49-F238E27FC236}">
                <a16:creationId xmlns:a16="http://schemas.microsoft.com/office/drawing/2014/main" id="{69D6C680-64A6-185C-4F30-973ADB8871E1}"/>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A4C33252-606E-5933-8A3E-03FC350837A6}"/>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8" name="Picture 7">
            <a:extLst>
              <a:ext uri="{FF2B5EF4-FFF2-40B4-BE49-F238E27FC236}">
                <a16:creationId xmlns:a16="http://schemas.microsoft.com/office/drawing/2014/main" id="{294EC08B-17DC-4256-A320-3D9B34360A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2986" y="1559844"/>
            <a:ext cx="5333333" cy="3999999"/>
          </a:xfrm>
          <a:prstGeom prst="rect">
            <a:avLst/>
          </a:prstGeom>
        </p:spPr>
      </p:pic>
      <p:pic>
        <p:nvPicPr>
          <p:cNvPr id="10" name="Picture 9">
            <a:extLst>
              <a:ext uri="{FF2B5EF4-FFF2-40B4-BE49-F238E27FC236}">
                <a16:creationId xmlns:a16="http://schemas.microsoft.com/office/drawing/2014/main" id="{106FC9B4-FDD6-DC4C-4529-0DE6D52956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0961" y="1559844"/>
            <a:ext cx="5333333" cy="3999999"/>
          </a:xfrm>
          <a:prstGeom prst="rect">
            <a:avLst/>
          </a:prstGeom>
        </p:spPr>
      </p:pic>
      <p:pic>
        <p:nvPicPr>
          <p:cNvPr id="24" name="Content Placeholder 11">
            <a:extLst>
              <a:ext uri="{FF2B5EF4-FFF2-40B4-BE49-F238E27FC236}">
                <a16:creationId xmlns:a16="http://schemas.microsoft.com/office/drawing/2014/main" id="{DD713035-E5B2-68EF-4DC1-6C1B5C56D2EE}"/>
              </a:ext>
            </a:extLst>
          </p:cNvPr>
          <p:cNvPicPr>
            <a:picLocks noChangeAspect="1"/>
          </p:cNvPicPr>
          <p:nvPr/>
        </p:nvPicPr>
        <p:blipFill>
          <a:blip r:embed="rId5"/>
          <a:stretch>
            <a:fillRect/>
          </a:stretch>
        </p:blipFill>
        <p:spPr>
          <a:xfrm>
            <a:off x="7533742" y="305766"/>
            <a:ext cx="3820058" cy="495369"/>
          </a:xfrm>
          <a:prstGeom prst="rect">
            <a:avLst/>
          </a:prstGeom>
        </p:spPr>
      </p:pic>
      <p:pic>
        <p:nvPicPr>
          <p:cNvPr id="25" name="Picture 24">
            <a:extLst>
              <a:ext uri="{FF2B5EF4-FFF2-40B4-BE49-F238E27FC236}">
                <a16:creationId xmlns:a16="http://schemas.microsoft.com/office/drawing/2014/main" id="{7BB226CA-883D-17C1-BDAC-C1DCCBDFE337}"/>
              </a:ext>
            </a:extLst>
          </p:cNvPr>
          <p:cNvPicPr>
            <a:picLocks noChangeAspect="1"/>
          </p:cNvPicPr>
          <p:nvPr/>
        </p:nvPicPr>
        <p:blipFill>
          <a:blip r:embed="rId6"/>
          <a:stretch>
            <a:fillRect/>
          </a:stretch>
        </p:blipFill>
        <p:spPr>
          <a:xfrm>
            <a:off x="7667110" y="797108"/>
            <a:ext cx="3553321" cy="438211"/>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CBBAD687-48EA-87AA-B577-1C79DBD94E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4" name="Picture 3" descr="A picture containing circle&#10;&#10;Description automatically generated">
            <a:extLst>
              <a:ext uri="{FF2B5EF4-FFF2-40B4-BE49-F238E27FC236}">
                <a16:creationId xmlns:a16="http://schemas.microsoft.com/office/drawing/2014/main" id="{F53671AE-5553-7CA5-984F-4748C6128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57076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DFS, Dijkstra’s, A*</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050" y="3205062"/>
            <a:ext cx="4870584" cy="3652938"/>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7792094" y="4324870"/>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Tree>
    <p:extLst>
      <p:ext uri="{BB962C8B-B14F-4D97-AF65-F5344CB8AC3E}">
        <p14:creationId xmlns:p14="http://schemas.microsoft.com/office/powerpoint/2010/main" val="2311973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F2B90-32D8-59D8-E70A-B89F5B7C5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0E385-DCF0-8E6D-90EF-077B6E07B428}"/>
              </a:ext>
            </a:extLst>
          </p:cNvPr>
          <p:cNvSpPr>
            <a:spLocks noGrp="1"/>
          </p:cNvSpPr>
          <p:nvPr>
            <p:ph type="title"/>
          </p:nvPr>
        </p:nvSpPr>
        <p:spPr/>
        <p:txBody>
          <a:bodyPr/>
          <a:lstStyle/>
          <a:p>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a:ln>
                  <a:noFill/>
                </a:ln>
                <a:solidFill>
                  <a:prstClr val="black"/>
                </a:solidFill>
                <a:effectLst/>
                <a:uLnTx/>
                <a:uFillTx/>
                <a:latin typeface="Aptos Display" panose="02110004020202020204"/>
                <a:ea typeface="+mj-ea"/>
                <a:cs typeface="+mj-cs"/>
              </a:rPr>
              <a:t>C++: Path Finding Algorithm</a:t>
            </a:r>
            <a:endParaRPr lang="en-US" dirty="0"/>
          </a:p>
        </p:txBody>
      </p:sp>
      <p:pic>
        <p:nvPicPr>
          <p:cNvPr id="7" name="Picture 6" descr="A black screen with white text&#10;&#10;Description automatically generated">
            <a:extLst>
              <a:ext uri="{FF2B5EF4-FFF2-40B4-BE49-F238E27FC236}">
                <a16:creationId xmlns:a16="http://schemas.microsoft.com/office/drawing/2014/main" id="{552BDD6C-65CA-94C4-FE2A-D4661D94A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419" y="1902886"/>
            <a:ext cx="2161606" cy="3784308"/>
          </a:xfrm>
          <a:prstGeom prst="rect">
            <a:avLst/>
          </a:prstGeom>
        </p:spPr>
      </p:pic>
      <p:pic>
        <p:nvPicPr>
          <p:cNvPr id="9" name="Picture 8" descr="A graph with lines and dots&#10;&#10;Description automatically generated">
            <a:extLst>
              <a:ext uri="{FF2B5EF4-FFF2-40B4-BE49-F238E27FC236}">
                <a16:creationId xmlns:a16="http://schemas.microsoft.com/office/drawing/2014/main" id="{91148FBF-C27D-C13E-6C9F-BD9CEA036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02886"/>
            <a:ext cx="1767418" cy="1325563"/>
          </a:xfrm>
          <a:prstGeom prst="rect">
            <a:avLst/>
          </a:prstGeom>
        </p:spPr>
      </p:pic>
      <p:pic>
        <p:nvPicPr>
          <p:cNvPr id="13" name="Picture 12" descr="A graph with a line going up&#10;&#10;Description automatically generated">
            <a:extLst>
              <a:ext uri="{FF2B5EF4-FFF2-40B4-BE49-F238E27FC236}">
                <a16:creationId xmlns:a16="http://schemas.microsoft.com/office/drawing/2014/main" id="{062D4034-22FC-D077-B02A-DE8CEE037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5812" y="1905839"/>
            <a:ext cx="1767417" cy="132556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3151167F-2847-2B13-4B51-F86FE837CD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1658" y="1901814"/>
            <a:ext cx="1947065" cy="1920022"/>
          </a:xfrm>
          <a:prstGeom prst="rect">
            <a:avLst/>
          </a:prstGeom>
        </p:spPr>
      </p:pic>
      <p:pic>
        <p:nvPicPr>
          <p:cNvPr id="25" name="Picture 24">
            <a:extLst>
              <a:ext uri="{FF2B5EF4-FFF2-40B4-BE49-F238E27FC236}">
                <a16:creationId xmlns:a16="http://schemas.microsoft.com/office/drawing/2014/main" id="{3A80ACD3-EB42-4A35-A234-548C5A91D4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0329" y="1902885"/>
            <a:ext cx="2094521" cy="2059515"/>
          </a:xfrm>
          <a:prstGeom prst="rect">
            <a:avLst/>
          </a:prstGeom>
        </p:spPr>
      </p:pic>
      <p:pic>
        <p:nvPicPr>
          <p:cNvPr id="28" name="Picture 27" descr="A graph with a line going up&#10;&#10;Description automatically generated">
            <a:extLst>
              <a:ext uri="{FF2B5EF4-FFF2-40B4-BE49-F238E27FC236}">
                <a16:creationId xmlns:a16="http://schemas.microsoft.com/office/drawing/2014/main" id="{A9B28C24-5772-12B6-1B69-A6398FA35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5510" y="1902885"/>
            <a:ext cx="2034819" cy="1526114"/>
          </a:xfrm>
          <a:prstGeom prst="rect">
            <a:avLst/>
          </a:prstGeom>
        </p:spPr>
      </p:pic>
      <p:sp>
        <p:nvSpPr>
          <p:cNvPr id="29" name="TextBox 28">
            <a:extLst>
              <a:ext uri="{FF2B5EF4-FFF2-40B4-BE49-F238E27FC236}">
                <a16:creationId xmlns:a16="http://schemas.microsoft.com/office/drawing/2014/main" id="{D78C64B5-4F15-0676-9B78-E41A52246C0D}"/>
              </a:ext>
            </a:extLst>
          </p:cNvPr>
          <p:cNvSpPr txBox="1"/>
          <p:nvPr/>
        </p:nvSpPr>
        <p:spPr>
          <a:xfrm>
            <a:off x="526447" y="5899392"/>
            <a:ext cx="2481943" cy="646331"/>
          </a:xfrm>
          <a:prstGeom prst="rect">
            <a:avLst/>
          </a:prstGeom>
          <a:noFill/>
        </p:spPr>
        <p:txBody>
          <a:bodyPr wrap="square" rtlCol="0">
            <a:spAutoFit/>
          </a:bodyPr>
          <a:lstStyle/>
          <a:p>
            <a:pPr algn="ctr"/>
            <a:r>
              <a:rPr lang="en-US" dirty="0"/>
              <a:t>Depth First Search (DFS)</a:t>
            </a:r>
          </a:p>
        </p:txBody>
      </p:sp>
      <p:sp>
        <p:nvSpPr>
          <p:cNvPr id="30" name="TextBox 29">
            <a:extLst>
              <a:ext uri="{FF2B5EF4-FFF2-40B4-BE49-F238E27FC236}">
                <a16:creationId xmlns:a16="http://schemas.microsoft.com/office/drawing/2014/main" id="{2D353F30-A230-DC3A-C0DE-4D0E5CF1A14C}"/>
              </a:ext>
            </a:extLst>
          </p:cNvPr>
          <p:cNvSpPr txBox="1"/>
          <p:nvPr/>
        </p:nvSpPr>
        <p:spPr>
          <a:xfrm>
            <a:off x="4855028" y="6037891"/>
            <a:ext cx="2481943" cy="369332"/>
          </a:xfrm>
          <a:prstGeom prst="rect">
            <a:avLst/>
          </a:prstGeom>
          <a:noFill/>
        </p:spPr>
        <p:txBody>
          <a:bodyPr wrap="square" rtlCol="0">
            <a:spAutoFit/>
          </a:bodyPr>
          <a:lstStyle/>
          <a:p>
            <a:pPr algn="ctr"/>
            <a:r>
              <a:rPr lang="en-US" dirty="0"/>
              <a:t>Dijkstra’s</a:t>
            </a:r>
          </a:p>
        </p:txBody>
      </p:sp>
      <p:sp>
        <p:nvSpPr>
          <p:cNvPr id="31" name="TextBox 30">
            <a:extLst>
              <a:ext uri="{FF2B5EF4-FFF2-40B4-BE49-F238E27FC236}">
                <a16:creationId xmlns:a16="http://schemas.microsoft.com/office/drawing/2014/main" id="{2D309E70-5D19-4E5A-95AF-1939270485F6}"/>
              </a:ext>
            </a:extLst>
          </p:cNvPr>
          <p:cNvSpPr txBox="1"/>
          <p:nvPr/>
        </p:nvSpPr>
        <p:spPr>
          <a:xfrm>
            <a:off x="8902919" y="6049830"/>
            <a:ext cx="2481943" cy="369332"/>
          </a:xfrm>
          <a:prstGeom prst="rect">
            <a:avLst/>
          </a:prstGeom>
          <a:noFill/>
        </p:spPr>
        <p:txBody>
          <a:bodyPr wrap="square" rtlCol="0">
            <a:spAutoFit/>
          </a:bodyPr>
          <a:lstStyle/>
          <a:p>
            <a:pPr algn="ctr"/>
            <a:r>
              <a:rPr lang="en-US" dirty="0"/>
              <a:t>A*</a:t>
            </a:r>
          </a:p>
        </p:txBody>
      </p:sp>
      <p:sp>
        <p:nvSpPr>
          <p:cNvPr id="32" name="TextBox 31">
            <a:extLst>
              <a:ext uri="{FF2B5EF4-FFF2-40B4-BE49-F238E27FC236}">
                <a16:creationId xmlns:a16="http://schemas.microsoft.com/office/drawing/2014/main" id="{A449E208-32A9-FBAD-6068-286A8FBBE352}"/>
              </a:ext>
            </a:extLst>
          </p:cNvPr>
          <p:cNvSpPr txBox="1"/>
          <p:nvPr/>
        </p:nvSpPr>
        <p:spPr>
          <a:xfrm>
            <a:off x="0" y="1717148"/>
            <a:ext cx="1355748" cy="369332"/>
          </a:xfrm>
          <a:prstGeom prst="rect">
            <a:avLst/>
          </a:prstGeom>
          <a:noFill/>
        </p:spPr>
        <p:txBody>
          <a:bodyPr wrap="square" rtlCol="0">
            <a:spAutoFit/>
          </a:bodyPr>
          <a:lstStyle/>
          <a:p>
            <a:r>
              <a:rPr lang="en-US" b="1" dirty="0">
                <a:solidFill>
                  <a:srgbClr val="FF0000"/>
                </a:solidFill>
              </a:rPr>
              <a:t>START</a:t>
            </a:r>
          </a:p>
        </p:txBody>
      </p:sp>
      <p:sp>
        <p:nvSpPr>
          <p:cNvPr id="34" name="TextBox 33">
            <a:extLst>
              <a:ext uri="{FF2B5EF4-FFF2-40B4-BE49-F238E27FC236}">
                <a16:creationId xmlns:a16="http://schemas.microsoft.com/office/drawing/2014/main" id="{17EF3310-932B-8F23-22C1-7DC3763FEED1}"/>
              </a:ext>
            </a:extLst>
          </p:cNvPr>
          <p:cNvSpPr txBox="1"/>
          <p:nvPr/>
        </p:nvSpPr>
        <p:spPr>
          <a:xfrm>
            <a:off x="1216332" y="3059667"/>
            <a:ext cx="1355748" cy="369332"/>
          </a:xfrm>
          <a:prstGeom prst="rect">
            <a:avLst/>
          </a:prstGeom>
          <a:noFill/>
        </p:spPr>
        <p:txBody>
          <a:bodyPr wrap="square" rtlCol="0">
            <a:spAutoFit/>
          </a:bodyPr>
          <a:lstStyle/>
          <a:p>
            <a:r>
              <a:rPr lang="en-US" b="1" dirty="0">
                <a:solidFill>
                  <a:srgbClr val="FF0000"/>
                </a:solidFill>
              </a:rPr>
              <a:t>END</a:t>
            </a:r>
          </a:p>
        </p:txBody>
      </p:sp>
      <p:sp>
        <p:nvSpPr>
          <p:cNvPr id="35" name="TextBox 34">
            <a:extLst>
              <a:ext uri="{FF2B5EF4-FFF2-40B4-BE49-F238E27FC236}">
                <a16:creationId xmlns:a16="http://schemas.microsoft.com/office/drawing/2014/main" id="{9814CE11-1747-3499-2EEF-67C1D97F5822}"/>
              </a:ext>
            </a:extLst>
          </p:cNvPr>
          <p:cNvSpPr txBox="1"/>
          <p:nvPr/>
        </p:nvSpPr>
        <p:spPr>
          <a:xfrm>
            <a:off x="4029127" y="1720976"/>
            <a:ext cx="1355748" cy="369332"/>
          </a:xfrm>
          <a:prstGeom prst="rect">
            <a:avLst/>
          </a:prstGeom>
          <a:noFill/>
        </p:spPr>
        <p:txBody>
          <a:bodyPr wrap="square" rtlCol="0">
            <a:spAutoFit/>
          </a:bodyPr>
          <a:lstStyle/>
          <a:p>
            <a:r>
              <a:rPr lang="en-US" b="1" dirty="0">
                <a:solidFill>
                  <a:srgbClr val="FF0000"/>
                </a:solidFill>
              </a:rPr>
              <a:t>START</a:t>
            </a:r>
          </a:p>
        </p:txBody>
      </p:sp>
      <p:sp>
        <p:nvSpPr>
          <p:cNvPr id="36" name="TextBox 35">
            <a:extLst>
              <a:ext uri="{FF2B5EF4-FFF2-40B4-BE49-F238E27FC236}">
                <a16:creationId xmlns:a16="http://schemas.microsoft.com/office/drawing/2014/main" id="{646D152E-4E7C-643B-85ED-05E162CD7003}"/>
              </a:ext>
            </a:extLst>
          </p:cNvPr>
          <p:cNvSpPr txBox="1"/>
          <p:nvPr/>
        </p:nvSpPr>
        <p:spPr>
          <a:xfrm>
            <a:off x="5245459" y="3063495"/>
            <a:ext cx="1355748" cy="369332"/>
          </a:xfrm>
          <a:prstGeom prst="rect">
            <a:avLst/>
          </a:prstGeom>
          <a:noFill/>
        </p:spPr>
        <p:txBody>
          <a:bodyPr wrap="square" rtlCol="0">
            <a:spAutoFit/>
          </a:bodyPr>
          <a:lstStyle/>
          <a:p>
            <a:r>
              <a:rPr lang="en-US" b="1" dirty="0">
                <a:solidFill>
                  <a:srgbClr val="FF0000"/>
                </a:solidFill>
              </a:rPr>
              <a:t>END</a:t>
            </a:r>
          </a:p>
        </p:txBody>
      </p:sp>
      <p:sp>
        <p:nvSpPr>
          <p:cNvPr id="41" name="TextBox 40">
            <a:extLst>
              <a:ext uri="{FF2B5EF4-FFF2-40B4-BE49-F238E27FC236}">
                <a16:creationId xmlns:a16="http://schemas.microsoft.com/office/drawing/2014/main" id="{ED0DB50C-0CF5-3544-0C7A-D33C77B9A969}"/>
              </a:ext>
            </a:extLst>
          </p:cNvPr>
          <p:cNvSpPr txBox="1"/>
          <p:nvPr/>
        </p:nvSpPr>
        <p:spPr>
          <a:xfrm>
            <a:off x="7858048" y="1720976"/>
            <a:ext cx="1355748" cy="369332"/>
          </a:xfrm>
          <a:prstGeom prst="rect">
            <a:avLst/>
          </a:prstGeom>
          <a:noFill/>
        </p:spPr>
        <p:txBody>
          <a:bodyPr wrap="square" rtlCol="0">
            <a:spAutoFit/>
          </a:bodyPr>
          <a:lstStyle/>
          <a:p>
            <a:r>
              <a:rPr lang="en-US" b="1" dirty="0">
                <a:solidFill>
                  <a:srgbClr val="FF0000"/>
                </a:solidFill>
              </a:rPr>
              <a:t>START</a:t>
            </a:r>
          </a:p>
        </p:txBody>
      </p:sp>
      <p:sp>
        <p:nvSpPr>
          <p:cNvPr id="42" name="TextBox 41">
            <a:extLst>
              <a:ext uri="{FF2B5EF4-FFF2-40B4-BE49-F238E27FC236}">
                <a16:creationId xmlns:a16="http://schemas.microsoft.com/office/drawing/2014/main" id="{77B8F0A7-32C4-6700-10AC-9FA1F64D96C6}"/>
              </a:ext>
            </a:extLst>
          </p:cNvPr>
          <p:cNvSpPr txBox="1"/>
          <p:nvPr/>
        </p:nvSpPr>
        <p:spPr>
          <a:xfrm>
            <a:off x="9271114" y="3181421"/>
            <a:ext cx="1355748" cy="369332"/>
          </a:xfrm>
          <a:prstGeom prst="rect">
            <a:avLst/>
          </a:prstGeom>
          <a:noFill/>
        </p:spPr>
        <p:txBody>
          <a:bodyPr wrap="square" rtlCol="0">
            <a:spAutoFit/>
          </a:bodyPr>
          <a:lstStyle/>
          <a:p>
            <a:r>
              <a:rPr lang="en-US" b="1" dirty="0">
                <a:solidFill>
                  <a:srgbClr val="FF0000"/>
                </a:solidFill>
              </a:rPr>
              <a:t>END</a:t>
            </a:r>
          </a:p>
        </p:txBody>
      </p:sp>
      <p:pic>
        <p:nvPicPr>
          <p:cNvPr id="43" name="Graphic 42"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12462" y="5040522"/>
            <a:ext cx="914400" cy="914400"/>
          </a:xfrm>
          <a:prstGeom prst="rect">
            <a:avLst/>
          </a:prstGeom>
        </p:spPr>
      </p:pic>
    </p:spTree>
    <p:extLst>
      <p:ext uri="{BB962C8B-B14F-4D97-AF65-F5344CB8AC3E}">
        <p14:creationId xmlns:p14="http://schemas.microsoft.com/office/powerpoint/2010/main" val="1191543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052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extLst>
              <p:ext uri="{D42A27DB-BD31-4B8C-83A1-F6EECF244321}">
                <p14:modId xmlns:p14="http://schemas.microsoft.com/office/powerpoint/2010/main" val="135062926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2000"/>
              <a:t>Name: Bonsuck Koo</a:t>
            </a:r>
          </a:p>
          <a:p>
            <a:r>
              <a:rPr lang="en-US" sz="2000"/>
              <a:t>School: University of Texas at Austin</a:t>
            </a:r>
          </a:p>
          <a:p>
            <a:r>
              <a:rPr lang="en-US" sz="2000"/>
              <a:t>Degree: Integrated Master and Bachelor of Science in Mechanical Engineering (2024 Dec.)</a:t>
            </a:r>
          </a:p>
          <a:p>
            <a:r>
              <a:rPr lang="en-US" sz="2000"/>
              <a:t>Hobbies: Visiting National Parks </a:t>
            </a:r>
          </a:p>
          <a:p>
            <a:r>
              <a:rPr lang="en-US" sz="2000"/>
              <a:t>Obtained American Citizenship in July 2023</a:t>
            </a:r>
          </a:p>
        </p:txBody>
      </p:sp>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683735"/>
            <a:ext cx="3325118" cy="2219516"/>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683735"/>
            <a:ext cx="3325118" cy="2219516"/>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433963"/>
            <a:ext cx="2227974" cy="148717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883" y="4061443"/>
            <a:ext cx="1670980" cy="2227974"/>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167" y="4672969"/>
            <a:ext cx="2152419" cy="1614314"/>
          </a:xfrm>
          <a:prstGeom prst="rect">
            <a:avLst/>
          </a:prstGeom>
        </p:spPr>
      </p:pic>
      <p:pic>
        <p:nvPicPr>
          <p:cNvPr id="6"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8120138" y="-433009"/>
            <a:ext cx="4474473" cy="2179324"/>
          </a:xfrm>
        </p:spPr>
      </p:pic>
    </p:spTree>
    <p:extLst>
      <p:ext uri="{BB962C8B-B14F-4D97-AF65-F5344CB8AC3E}">
        <p14:creationId xmlns:p14="http://schemas.microsoft.com/office/powerpoint/2010/main" val="9354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extLst>
              <p:ext uri="{D42A27DB-BD31-4B8C-83A1-F6EECF244321}">
                <p14:modId xmlns:p14="http://schemas.microsoft.com/office/powerpoint/2010/main" val="7072371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14D5-0E3F-0515-5C90-820D8BFFF158}"/>
              </a:ext>
            </a:extLst>
          </p:cNvPr>
          <p:cNvSpPr>
            <a:spLocks noGrp="1"/>
          </p:cNvSpPr>
          <p:nvPr>
            <p:ph type="title"/>
          </p:nvPr>
        </p:nvSpPr>
        <p:spPr/>
        <p:txBody>
          <a:bodyPr/>
          <a:lstStyle/>
          <a:p>
            <a:r>
              <a:rPr lang="en-US" dirty="0"/>
              <a:t>New Grad Rotation</a:t>
            </a:r>
          </a:p>
        </p:txBody>
      </p:sp>
      <p:sp>
        <p:nvSpPr>
          <p:cNvPr id="3" name="Content Placeholder 2">
            <a:extLst>
              <a:ext uri="{FF2B5EF4-FFF2-40B4-BE49-F238E27FC236}">
                <a16:creationId xmlns:a16="http://schemas.microsoft.com/office/drawing/2014/main" id="{4E58AC87-998A-380B-B8BE-BE16D30E771E}"/>
              </a:ext>
            </a:extLst>
          </p:cNvPr>
          <p:cNvSpPr>
            <a:spLocks noGrp="1"/>
          </p:cNvSpPr>
          <p:nvPr>
            <p:ph idx="1"/>
          </p:nvPr>
        </p:nvSpPr>
        <p:spPr/>
        <p:txBody>
          <a:bodyPr/>
          <a:lstStyle/>
          <a:p>
            <a:r>
              <a:rPr lang="en-US" dirty="0"/>
              <a:t>Help consolidate my passion</a:t>
            </a:r>
          </a:p>
          <a:p>
            <a:r>
              <a:rPr lang="en-US" dirty="0"/>
              <a:t>Network with different teams</a:t>
            </a:r>
          </a:p>
        </p:txBody>
      </p:sp>
    </p:spTree>
    <p:extLst>
      <p:ext uri="{BB962C8B-B14F-4D97-AF65-F5344CB8AC3E}">
        <p14:creationId xmlns:p14="http://schemas.microsoft.com/office/powerpoint/2010/main" val="4165420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89243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600" dirty="0"/>
              <a:t>Mandatory Korean Military service (2018-2020)</a:t>
            </a:r>
          </a:p>
          <a:p>
            <a:r>
              <a:rPr lang="en-US" sz="1600" dirty="0"/>
              <a:t>System Engineering Intern</a:t>
            </a:r>
          </a:p>
          <a:p>
            <a:pPr lvl="1"/>
            <a:r>
              <a:rPr lang="en-US" sz="1600" dirty="0"/>
              <a:t> Trane Technologies (2021 Summer and Fall)</a:t>
            </a:r>
          </a:p>
          <a:p>
            <a:r>
              <a:rPr lang="en-US" sz="1600" dirty="0"/>
              <a:t>Mechanical Engineering Intern</a:t>
            </a:r>
          </a:p>
          <a:p>
            <a:pPr lvl="1"/>
            <a:r>
              <a:rPr lang="en-US" sz="1600" dirty="0"/>
              <a:t> Samsung Austin Semiconductors (2022 Summer)</a:t>
            </a:r>
          </a:p>
          <a:p>
            <a:r>
              <a:rPr lang="en-US" sz="1600" dirty="0"/>
              <a:t>GNC Engineering Intern</a:t>
            </a:r>
          </a:p>
          <a:p>
            <a:pPr lvl="1"/>
            <a:r>
              <a:rPr lang="en-US" sz="1600"/>
              <a:t>Blue Origin (2023 Fall)</a:t>
            </a:r>
            <a:endParaRPr lang="en-US" sz="1600" dirty="0"/>
          </a:p>
          <a:p>
            <a:r>
              <a:rPr lang="en-US" sz="1600" dirty="0"/>
              <a:t>NGC Engineering Intern</a:t>
            </a:r>
          </a:p>
          <a:p>
            <a:pPr lvl="1"/>
            <a:r>
              <a:rPr lang="en-US" sz="1600" dirty="0"/>
              <a:t> Sandia National Laboratories (Current)</a:t>
            </a:r>
          </a:p>
          <a:p>
            <a:endParaRPr lang="en-US" sz="1600" dirty="0"/>
          </a:p>
          <a:p>
            <a:endParaRPr lang="en-US" sz="1600" dirty="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389" y="3694526"/>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820" y="1087507"/>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50779" y="1498936"/>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51468" y="4069689"/>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91118" y="4105955"/>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
        <p:nvSpPr>
          <p:cNvPr id="2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7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dirty="0"/>
              <a:t>Project</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20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a:t>Aerial Robotics (Drone)</a:t>
            </a:r>
            <a:endParaRPr lang="en-US" dirty="0"/>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5067300" cy="4218714"/>
          </a:xfrm>
        </p:spPr>
        <p:txBody>
          <a:bodyPr>
            <a:normAutofit/>
          </a:bodyPr>
          <a:lstStyle/>
          <a:p>
            <a:r>
              <a:rPr lang="en-US" dirty="0"/>
              <a:t>2024 Spring (Last Semester)</a:t>
            </a:r>
          </a:p>
          <a:p>
            <a:r>
              <a:rPr lang="en-US" dirty="0"/>
              <a:t>Team Competition</a:t>
            </a:r>
          </a:p>
          <a:p>
            <a:r>
              <a:rPr lang="en-US" dirty="0"/>
              <a:t>Goal: </a:t>
            </a:r>
          </a:p>
          <a:p>
            <a:pPr lvl="1"/>
            <a:r>
              <a:rPr lang="en-US" dirty="0"/>
              <a:t>Create an algorithm to find the fastest routes to predetermined targets</a:t>
            </a:r>
          </a:p>
          <a:p>
            <a:pPr lvl="1"/>
            <a:r>
              <a:rPr lang="en-US" dirty="0"/>
              <a:t>The final algorithm is implemented in a high-fidelity simulation tool</a:t>
            </a:r>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313" y="1371587"/>
            <a:ext cx="2813288" cy="2108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9380177" y="1371587"/>
            <a:ext cx="2811823" cy="2108867"/>
          </a:xfrm>
          <a:prstGeom prst="rect">
            <a:avLst/>
          </a:prstGeom>
        </p:spPr>
      </p:pic>
      <p:pic>
        <p:nvPicPr>
          <p:cNvPr id="7" name="Picture 6" descr="A green and black rectangular objects&#10;&#10;Description automatically generated">
            <a:extLst>
              <a:ext uri="{FF2B5EF4-FFF2-40B4-BE49-F238E27FC236}">
                <a16:creationId xmlns:a16="http://schemas.microsoft.com/office/drawing/2014/main" id="{CAA2CA9D-71FD-8307-8EFA-F9B5E188A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00" y="3761770"/>
            <a:ext cx="3714673" cy="3096230"/>
          </a:xfrm>
          <a:prstGeom prst="rect">
            <a:avLst/>
          </a:prstGeom>
        </p:spPr>
      </p:pic>
      <p:sp>
        <p:nvSpPr>
          <p:cNvPr id="10" name="TextBox 9">
            <a:extLst>
              <a:ext uri="{FF2B5EF4-FFF2-40B4-BE49-F238E27FC236}">
                <a16:creationId xmlns:a16="http://schemas.microsoft.com/office/drawing/2014/main" id="{3343D602-53C3-1FE9-0F17-D99930FD76FE}"/>
              </a:ext>
            </a:extLst>
          </p:cNvPr>
          <p:cNvSpPr txBox="1"/>
          <p:nvPr/>
        </p:nvSpPr>
        <p:spPr>
          <a:xfrm>
            <a:off x="6420862" y="3405669"/>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8179-5843-24C8-8B57-A91FE0B97C4B}"/>
              </a:ext>
            </a:extLst>
          </p:cNvPr>
          <p:cNvSpPr>
            <a:spLocks noGrp="1"/>
          </p:cNvSpPr>
          <p:nvPr>
            <p:ph type="title"/>
          </p:nvPr>
        </p:nvSpPr>
        <p:spPr/>
        <p:txBody>
          <a:bodyPr/>
          <a:lstStyle/>
          <a:p>
            <a:r>
              <a:rPr lang="en-US" dirty="0"/>
              <a:t>My Work</a:t>
            </a:r>
          </a:p>
        </p:txBody>
      </p:sp>
      <p:sp>
        <p:nvSpPr>
          <p:cNvPr id="3" name="Content Placeholder 2">
            <a:extLst>
              <a:ext uri="{FF2B5EF4-FFF2-40B4-BE49-F238E27FC236}">
                <a16:creationId xmlns:a16="http://schemas.microsoft.com/office/drawing/2014/main" id="{6F5F6FA1-3700-F226-9D94-4F3B57AE06EA}"/>
              </a:ext>
            </a:extLst>
          </p:cNvPr>
          <p:cNvSpPr>
            <a:spLocks noGrp="1"/>
          </p:cNvSpPr>
          <p:nvPr>
            <p:ph idx="1"/>
          </p:nvPr>
        </p:nvSpPr>
        <p:spPr/>
        <p:txBody>
          <a:bodyPr/>
          <a:lstStyle/>
          <a:p>
            <a:r>
              <a:rPr lang="en-US" dirty="0"/>
              <a:t>Develop 6-DOF simulation in MATLAB</a:t>
            </a:r>
          </a:p>
          <a:p>
            <a:r>
              <a:rPr lang="en-US" dirty="0"/>
              <a:t>Develop A* algorithm in C++</a:t>
            </a:r>
          </a:p>
        </p:txBody>
      </p:sp>
    </p:spTree>
    <p:extLst>
      <p:ext uri="{BB962C8B-B14F-4D97-AF65-F5344CB8AC3E}">
        <p14:creationId xmlns:p14="http://schemas.microsoft.com/office/powerpoint/2010/main" val="216974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r>
              <a:rPr lang="en-US" sz="105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765AF88F-E6CF-A3ED-6ACC-5214E3E1B198}"/>
              </a:ext>
            </a:extLst>
          </p:cNvPr>
          <p:cNvCxnSpPr>
            <a:cxnSpLocks/>
          </p:cNvCxnSpPr>
          <p:nvPr/>
        </p:nvCxnSpPr>
        <p:spPr>
          <a:xfrm>
            <a:off x="4465766" y="3140544"/>
            <a:ext cx="29211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353299">
            <a:off x="4918776" y="2687750"/>
            <a:ext cx="1504025" cy="557331"/>
          </a:xfrm>
          <a:prstGeom prst="rect">
            <a:avLst/>
          </a:prstGeom>
        </p:spPr>
      </p:pic>
      <p:sp>
        <p:nvSpPr>
          <p:cNvPr id="3" name="TextBox 2">
            <a:extLst>
              <a:ext uri="{FF2B5EF4-FFF2-40B4-BE49-F238E27FC236}">
                <a16:creationId xmlns:a16="http://schemas.microsoft.com/office/drawing/2014/main" id="{629151A8-8B3B-A03D-CD3F-AAB6CF48B494}"/>
              </a:ext>
            </a:extLst>
          </p:cNvPr>
          <p:cNvSpPr txBox="1"/>
          <p:nvPr/>
        </p:nvSpPr>
        <p:spPr>
          <a:xfrm>
            <a:off x="3189469" y="3140544"/>
            <a:ext cx="1282700" cy="646331"/>
          </a:xfrm>
          <a:prstGeom prst="rect">
            <a:avLst/>
          </a:prstGeom>
          <a:solidFill>
            <a:schemeClr val="bg1"/>
          </a:solidFill>
          <a:ln>
            <a:solidFill>
              <a:schemeClr val="tx1"/>
            </a:solidFill>
          </a:ln>
        </p:spPr>
        <p:txBody>
          <a:bodyPr wrap="square" rtlCol="0">
            <a:spAutoFit/>
          </a:bodyPr>
          <a:lstStyle/>
          <a:p>
            <a:pPr algn="ctr"/>
            <a:r>
              <a:rPr lang="en-US" dirty="0"/>
              <a:t>Trajectory controller</a:t>
            </a:r>
          </a:p>
        </p:txBody>
      </p:sp>
      <p:sp>
        <p:nvSpPr>
          <p:cNvPr id="4" name="TextBox 3">
            <a:extLst>
              <a:ext uri="{FF2B5EF4-FFF2-40B4-BE49-F238E27FC236}">
                <a16:creationId xmlns:a16="http://schemas.microsoft.com/office/drawing/2014/main" id="{8814E2E0-6124-325F-D9A8-3D43D4CE35C7}"/>
              </a:ext>
            </a:extLst>
          </p:cNvPr>
          <p:cNvSpPr txBox="1"/>
          <p:nvPr/>
        </p:nvSpPr>
        <p:spPr>
          <a:xfrm>
            <a:off x="7575815" y="3224166"/>
            <a:ext cx="1500057" cy="369332"/>
          </a:xfrm>
          <a:prstGeom prst="rect">
            <a:avLst/>
          </a:prstGeom>
          <a:solidFill>
            <a:schemeClr val="bg1"/>
          </a:solidFill>
          <a:ln>
            <a:solidFill>
              <a:schemeClr val="tx1"/>
            </a:solidFill>
          </a:ln>
        </p:spPr>
        <p:txBody>
          <a:bodyPr wrap="square" rtlCol="0">
            <a:spAutoFit/>
          </a:bodyPr>
          <a:lstStyle/>
          <a:p>
            <a:pPr algn="ctr"/>
            <a:r>
              <a:rPr lang="en-US" dirty="0"/>
              <a:t>Quadrotor</a:t>
            </a:r>
          </a:p>
        </p:txBody>
      </p:sp>
      <p:sp>
        <p:nvSpPr>
          <p:cNvPr id="14" name="TextBox 13">
            <a:extLst>
              <a:ext uri="{FF2B5EF4-FFF2-40B4-BE49-F238E27FC236}">
                <a16:creationId xmlns:a16="http://schemas.microsoft.com/office/drawing/2014/main" id="{8A34DAB9-5307-9C6D-725F-92E7B0121F5D}"/>
              </a:ext>
            </a:extLst>
          </p:cNvPr>
          <p:cNvSpPr txBox="1"/>
          <p:nvPr/>
        </p:nvSpPr>
        <p:spPr>
          <a:xfrm>
            <a:off x="5236342" y="3657601"/>
            <a:ext cx="1520058" cy="923330"/>
          </a:xfrm>
          <a:prstGeom prst="rect">
            <a:avLst/>
          </a:prstGeom>
          <a:solidFill>
            <a:schemeClr val="bg1"/>
          </a:solidFill>
          <a:ln>
            <a:solidFill>
              <a:schemeClr val="tx1"/>
            </a:solidFill>
          </a:ln>
        </p:spPr>
        <p:txBody>
          <a:bodyPr wrap="square" rtlCol="0">
            <a:spAutoFit/>
          </a:bodyPr>
          <a:lstStyle/>
          <a:p>
            <a:pPr algn="ctr"/>
            <a:r>
              <a:rPr lang="en-US" dirty="0"/>
              <a:t>Attitude Controller</a:t>
            </a:r>
          </a:p>
          <a:p>
            <a:pPr algn="ctr"/>
            <a:endParaRPr lang="en-US" dirty="0"/>
          </a:p>
        </p:txBody>
      </p:sp>
      <p:cxnSp>
        <p:nvCxnSpPr>
          <p:cNvPr id="16" name="Straight Arrow Connector 15">
            <a:extLst>
              <a:ext uri="{FF2B5EF4-FFF2-40B4-BE49-F238E27FC236}">
                <a16:creationId xmlns:a16="http://schemas.microsoft.com/office/drawing/2014/main" id="{26A5CFB5-6EB6-3BDF-E6B9-66DFFDA404B6}"/>
              </a:ext>
            </a:extLst>
          </p:cNvPr>
          <p:cNvCxnSpPr/>
          <p:nvPr/>
        </p:nvCxnSpPr>
        <p:spPr>
          <a:xfrm>
            <a:off x="1877878" y="3429000"/>
            <a:ext cx="13115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C78745B-1230-2C0D-5DA9-BBBEEF80C012}"/>
              </a:ext>
            </a:extLst>
          </p:cNvPr>
          <p:cNvCxnSpPr>
            <a:cxnSpLocks/>
          </p:cNvCxnSpPr>
          <p:nvPr/>
        </p:nvCxnSpPr>
        <p:spPr>
          <a:xfrm>
            <a:off x="1877878" y="4191000"/>
            <a:ext cx="33584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F7E0C9-8BE3-2364-DDE6-28BC743075B6}"/>
              </a:ext>
            </a:extLst>
          </p:cNvPr>
          <p:cNvCxnSpPr>
            <a:cxnSpLocks/>
          </p:cNvCxnSpPr>
          <p:nvPr/>
        </p:nvCxnSpPr>
        <p:spPr>
          <a:xfrm>
            <a:off x="9205994" y="3373566"/>
            <a:ext cx="13006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ED79368-6DFC-DF68-8CC5-1D40BDA842C7}"/>
              </a:ext>
            </a:extLst>
          </p:cNvPr>
          <p:cNvCxnSpPr>
            <a:cxnSpLocks/>
          </p:cNvCxnSpPr>
          <p:nvPr/>
        </p:nvCxnSpPr>
        <p:spPr>
          <a:xfrm>
            <a:off x="3557110" y="4437621"/>
            <a:ext cx="16792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422959B-96EE-FF7E-FEA8-CBD52053B812}"/>
              </a:ext>
            </a:extLst>
          </p:cNvPr>
          <p:cNvCxnSpPr>
            <a:cxnSpLocks/>
          </p:cNvCxnSpPr>
          <p:nvPr/>
        </p:nvCxnSpPr>
        <p:spPr>
          <a:xfrm>
            <a:off x="4465766" y="3755108"/>
            <a:ext cx="7705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6DBA9A0-F31C-E548-9721-2C8257782E9F}"/>
              </a:ext>
            </a:extLst>
          </p:cNvPr>
          <p:cNvCxnSpPr>
            <a:cxnSpLocks/>
          </p:cNvCxnSpPr>
          <p:nvPr/>
        </p:nvCxnSpPr>
        <p:spPr>
          <a:xfrm>
            <a:off x="6756400" y="3776416"/>
            <a:ext cx="6305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898C8B6C-5D69-660E-05B4-867D5D2FE466}"/>
              </a:ext>
            </a:extLst>
          </p:cNvPr>
          <p:cNvCxnSpPr>
            <a:cxnSpLocks/>
          </p:cNvCxnSpPr>
          <p:nvPr/>
        </p:nvCxnSpPr>
        <p:spPr>
          <a:xfrm rot="10800000" flipV="1">
            <a:off x="3557110" y="3378629"/>
            <a:ext cx="6539390" cy="2085287"/>
          </a:xfrm>
          <a:prstGeom prst="bentConnector3">
            <a:avLst>
              <a:gd name="adj1" fmla="val 477"/>
            </a:avLst>
          </a:prstGeom>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D24CD24-5695-A190-6719-1FDCF6D72468}"/>
              </a:ext>
            </a:extLst>
          </p:cNvPr>
          <p:cNvCxnSpPr/>
          <p:nvPr/>
        </p:nvCxnSpPr>
        <p:spPr>
          <a:xfrm flipV="1">
            <a:off x="3557110" y="3812245"/>
            <a:ext cx="0" cy="1651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F4513460-137D-C18A-69F8-E45F86843A79}"/>
                  </a:ext>
                </a:extLst>
              </p:cNvPr>
              <p:cNvSpPr txBox="1"/>
              <p:nvPr/>
            </p:nvSpPr>
            <p:spPr>
              <a:xfrm>
                <a:off x="2095500" y="3067242"/>
                <a:ext cx="39493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𝐼</m:t>
                          </m:r>
                        </m:sub>
                        <m:sup>
                          <m:r>
                            <a:rPr lang="en-US" b="0" i="1" smtClean="0">
                              <a:latin typeface="Cambria Math" panose="02040503050406030204" pitchFamily="18" charset="0"/>
                            </a:rPr>
                            <m:t>∗</m:t>
                          </m:r>
                        </m:sup>
                      </m:sSubSup>
                    </m:oMath>
                  </m:oMathPara>
                </a14:m>
                <a:endParaRPr lang="en-US" dirty="0"/>
              </a:p>
            </p:txBody>
          </p:sp>
        </mc:Choice>
        <mc:Fallback>
          <p:sp>
            <p:nvSpPr>
              <p:cNvPr id="52" name="TextBox 51">
                <a:extLst>
                  <a:ext uri="{FF2B5EF4-FFF2-40B4-BE49-F238E27FC236}">
                    <a16:creationId xmlns:a16="http://schemas.microsoft.com/office/drawing/2014/main" id="{F4513460-137D-C18A-69F8-E45F86843A79}"/>
                  </a:ext>
                </a:extLst>
              </p:cNvPr>
              <p:cNvSpPr txBox="1">
                <a:spLocks noRot="1" noChangeAspect="1" noMove="1" noResize="1" noEditPoints="1" noAdjustHandles="1" noChangeArrowheads="1" noChangeShapeType="1" noTextEdit="1"/>
              </p:cNvSpPr>
              <p:nvPr/>
            </p:nvSpPr>
            <p:spPr>
              <a:xfrm>
                <a:off x="2095500" y="3067242"/>
                <a:ext cx="3949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0D8FBE99-7BAB-B92F-40D0-459C6B4D8A77}"/>
                  </a:ext>
                </a:extLst>
              </p:cNvPr>
              <p:cNvSpPr txBox="1"/>
              <p:nvPr/>
            </p:nvSpPr>
            <p:spPr>
              <a:xfrm>
                <a:off x="2082409" y="3779555"/>
                <a:ext cx="39493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𝐼</m:t>
                          </m:r>
                        </m:sub>
                        <m:sup>
                          <m:r>
                            <a:rPr lang="en-US" b="0" i="1" smtClean="0">
                              <a:latin typeface="Cambria Math" panose="02040503050406030204" pitchFamily="18" charset="0"/>
                            </a:rPr>
                            <m:t>∗</m:t>
                          </m:r>
                        </m:sup>
                      </m:sSubSup>
                    </m:oMath>
                  </m:oMathPara>
                </a14:m>
                <a:endParaRPr lang="en-US" dirty="0"/>
              </a:p>
            </p:txBody>
          </p:sp>
        </mc:Choice>
        <mc:Fallback>
          <p:sp>
            <p:nvSpPr>
              <p:cNvPr id="53" name="TextBox 52">
                <a:extLst>
                  <a:ext uri="{FF2B5EF4-FFF2-40B4-BE49-F238E27FC236}">
                    <a16:creationId xmlns:a16="http://schemas.microsoft.com/office/drawing/2014/main" id="{0D8FBE99-7BAB-B92F-40D0-459C6B4D8A77}"/>
                  </a:ext>
                </a:extLst>
              </p:cNvPr>
              <p:cNvSpPr txBox="1">
                <a:spLocks noRot="1" noChangeAspect="1" noMove="1" noResize="1" noEditPoints="1" noAdjustHandles="1" noChangeArrowheads="1" noChangeShapeType="1" noTextEdit="1"/>
              </p:cNvSpPr>
              <p:nvPr/>
            </p:nvSpPr>
            <p:spPr>
              <a:xfrm>
                <a:off x="2082409" y="3779555"/>
                <a:ext cx="39493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B245EE39-961D-028C-20C6-3228F96EF21F}"/>
                  </a:ext>
                </a:extLst>
              </p:cNvPr>
              <p:cNvSpPr txBox="1"/>
              <p:nvPr/>
            </p:nvSpPr>
            <p:spPr>
              <a:xfrm>
                <a:off x="4699739" y="3385776"/>
                <a:ext cx="39493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𝐼</m:t>
                          </m:r>
                        </m:sub>
                        <m:sup>
                          <m:r>
                            <a:rPr lang="en-US" b="0" i="1" smtClean="0">
                              <a:latin typeface="Cambria Math" panose="02040503050406030204" pitchFamily="18" charset="0"/>
                            </a:rPr>
                            <m:t>∗</m:t>
                          </m:r>
                        </m:sup>
                      </m:sSubSup>
                    </m:oMath>
                  </m:oMathPara>
                </a14:m>
                <a:endParaRPr lang="en-US" dirty="0"/>
              </a:p>
            </p:txBody>
          </p:sp>
        </mc:Choice>
        <mc:Fallback>
          <p:sp>
            <p:nvSpPr>
              <p:cNvPr id="54" name="TextBox 53">
                <a:extLst>
                  <a:ext uri="{FF2B5EF4-FFF2-40B4-BE49-F238E27FC236}">
                    <a16:creationId xmlns:a16="http://schemas.microsoft.com/office/drawing/2014/main" id="{B245EE39-961D-028C-20C6-3228F96EF21F}"/>
                  </a:ext>
                </a:extLst>
              </p:cNvPr>
              <p:cNvSpPr txBox="1">
                <a:spLocks noRot="1" noChangeAspect="1" noMove="1" noResize="1" noEditPoints="1" noAdjustHandles="1" noChangeArrowheads="1" noChangeShapeType="1" noTextEdit="1"/>
              </p:cNvSpPr>
              <p:nvPr/>
            </p:nvSpPr>
            <p:spPr>
              <a:xfrm>
                <a:off x="4699739" y="3385776"/>
                <a:ext cx="39493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B255B8C-EBEC-A577-7CCE-92526A96BB8C}"/>
                  </a:ext>
                </a:extLst>
              </p:cNvPr>
              <p:cNvSpPr txBox="1"/>
              <p:nvPr/>
            </p:nvSpPr>
            <p:spPr>
              <a:xfrm>
                <a:off x="6834370" y="3418333"/>
                <a:ext cx="39493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𝐵</m:t>
                          </m:r>
                        </m:sub>
                      </m:sSub>
                    </m:oMath>
                  </m:oMathPara>
                </a14:m>
                <a:endParaRPr lang="en-US" dirty="0"/>
              </a:p>
            </p:txBody>
          </p:sp>
        </mc:Choice>
        <mc:Fallback>
          <p:sp>
            <p:nvSpPr>
              <p:cNvPr id="55" name="TextBox 54">
                <a:extLst>
                  <a:ext uri="{FF2B5EF4-FFF2-40B4-BE49-F238E27FC236}">
                    <a16:creationId xmlns:a16="http://schemas.microsoft.com/office/drawing/2014/main" id="{AB255B8C-EBEC-A577-7CCE-92526A96BB8C}"/>
                  </a:ext>
                </a:extLst>
              </p:cNvPr>
              <p:cNvSpPr txBox="1">
                <a:spLocks noRot="1" noChangeAspect="1" noMove="1" noResize="1" noEditPoints="1" noAdjustHandles="1" noChangeArrowheads="1" noChangeShapeType="1" noTextEdit="1"/>
              </p:cNvSpPr>
              <p:nvPr/>
            </p:nvSpPr>
            <p:spPr>
              <a:xfrm>
                <a:off x="6834370" y="3418333"/>
                <a:ext cx="394938" cy="369332"/>
              </a:xfrm>
              <a:prstGeom prst="rect">
                <a:avLst/>
              </a:prstGeom>
              <a:blipFill>
                <a:blip r:embed="rId8"/>
                <a:stretch>
                  <a:fillRect r="-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D23C880-E1EE-EB62-1049-679E09F40729}"/>
                  </a:ext>
                </a:extLst>
              </p:cNvPr>
              <p:cNvSpPr txBox="1"/>
              <p:nvPr/>
            </p:nvSpPr>
            <p:spPr>
              <a:xfrm>
                <a:off x="6834370" y="2756985"/>
                <a:ext cx="39493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US" dirty="0"/>
              </a:p>
            </p:txBody>
          </p:sp>
        </mc:Choice>
        <mc:Fallback>
          <p:sp>
            <p:nvSpPr>
              <p:cNvPr id="59" name="TextBox 58">
                <a:extLst>
                  <a:ext uri="{FF2B5EF4-FFF2-40B4-BE49-F238E27FC236}">
                    <a16:creationId xmlns:a16="http://schemas.microsoft.com/office/drawing/2014/main" id="{6D23C880-E1EE-EB62-1049-679E09F40729}"/>
                  </a:ext>
                </a:extLst>
              </p:cNvPr>
              <p:cNvSpPr txBox="1">
                <a:spLocks noRot="1" noChangeAspect="1" noMove="1" noResize="1" noEditPoints="1" noAdjustHandles="1" noChangeArrowheads="1" noChangeShapeType="1" noTextEdit="1"/>
              </p:cNvSpPr>
              <p:nvPr/>
            </p:nvSpPr>
            <p:spPr>
              <a:xfrm>
                <a:off x="6834370" y="2756985"/>
                <a:ext cx="394938"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68978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10456</TotalTime>
  <Words>4673</Words>
  <Application>Microsoft Office PowerPoint</Application>
  <PresentationFormat>Widescreen</PresentationFormat>
  <Paragraphs>312</Paragraphs>
  <Slides>23</Slides>
  <Notes>19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Arial</vt:lpstr>
      <vt:lpstr>Calibri</vt:lpstr>
      <vt:lpstr>Cambria Math</vt:lpstr>
      <vt:lpstr>Lato</vt:lpstr>
      <vt:lpstr>Office Theme</vt:lpstr>
      <vt:lpstr>Bonsuck Koo</vt:lpstr>
      <vt:lpstr>Introduction</vt:lpstr>
      <vt:lpstr>Experience overview</vt:lpstr>
      <vt:lpstr>Why Blue Origin?</vt:lpstr>
      <vt:lpstr>Project</vt:lpstr>
      <vt:lpstr>Aerial Robotics (Drone)</vt:lpstr>
      <vt:lpstr>My Work</vt:lpstr>
      <vt:lpstr>Aerial Robotics (Drone) Quadrotor Dynamics</vt:lpstr>
      <vt:lpstr>Aerial Robotics (Drone) PD controller</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 Completed MATLAB Simulation</vt:lpstr>
      <vt:lpstr>Aerial Robotics (Drone) C++: Path Finding Algorithm</vt:lpstr>
      <vt:lpstr>Aerial Robotics (Drone) C++: Path Finding Algorithm</vt:lpstr>
      <vt:lpstr>Aerial Robotics (Drone) C++: Path Finding Algorithm</vt:lpstr>
      <vt:lpstr>Aerial Robotics (Drone) Team Collaboration</vt:lpstr>
      <vt:lpstr>Summary of Drone Project</vt:lpstr>
      <vt:lpstr>PowerPoint Presentation</vt:lpstr>
      <vt:lpstr>New Grad Rotation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236</cp:revision>
  <dcterms:created xsi:type="dcterms:W3CDTF">2024-07-16T01:20:25Z</dcterms:created>
  <dcterms:modified xsi:type="dcterms:W3CDTF">2024-10-27T02:08:00Z</dcterms:modified>
</cp:coreProperties>
</file>